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81" r:id="rId4"/>
    <p:sldId id="283" r:id="rId5"/>
    <p:sldId id="285" r:id="rId6"/>
    <p:sldId id="282" r:id="rId7"/>
    <p:sldId id="286" r:id="rId8"/>
    <p:sldId id="258" r:id="rId9"/>
    <p:sldId id="277" r:id="rId10"/>
    <p:sldId id="291" r:id="rId11"/>
    <p:sldId id="292" r:id="rId12"/>
    <p:sldId id="289" r:id="rId13"/>
    <p:sldId id="287" r:id="rId14"/>
    <p:sldId id="290" r:id="rId15"/>
    <p:sldId id="288" r:id="rId16"/>
    <p:sldId id="262" r:id="rId17"/>
    <p:sldId id="263" r:id="rId18"/>
    <p:sldId id="264" r:id="rId19"/>
    <p:sldId id="275" r:id="rId20"/>
    <p:sldId id="267" r:id="rId21"/>
    <p:sldId id="268" r:id="rId22"/>
    <p:sldId id="266" r:id="rId23"/>
    <p:sldId id="276" r:id="rId24"/>
    <p:sldId id="260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AF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1553" autoAdjust="0"/>
  </p:normalViewPr>
  <p:slideViewPr>
    <p:cSldViewPr>
      <p:cViewPr varScale="1">
        <p:scale>
          <a:sx n="46" d="100"/>
          <a:sy n="46" d="100"/>
        </p:scale>
        <p:origin x="5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7196E-A82E-4863-8E99-B55C30E93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5E6AD-7F73-4C10-8A3E-28D4BE87C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C9034-88A8-4BB1-BCA5-11AB805F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2E351-9510-4B12-9D9C-DD54EB735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3B2D0-A45E-4C26-958C-6D4A33CF4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2769B-19A9-4BE5-B6A5-95111AA7E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0EC86-7B53-4A50-A2D4-8CEA2318C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FB746-5BE2-480C-B32F-F2AA3317E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D085-FDD5-4A0D-8A38-02387D166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45C4A-8535-4171-A0F7-04970D16F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ECD4A-EC19-46CB-A830-3947A9C7F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3F599D-34EB-4B8E-A521-7D194F2CC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ysread.com/" TargetMode="External"/><Relationship Id="rId2" Type="http://schemas.openxmlformats.org/officeDocument/2006/relationships/hyperlink" Target="http://www.commonsensemedi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istinegeorge.com/for_students.html" TargetMode="External"/><Relationship Id="rId5" Type="http://schemas.openxmlformats.org/officeDocument/2006/relationships/hyperlink" Target="http://www.harpercollinschildrens.com/Kids/BookFinder/" TargetMode="External"/><Relationship Id="rId4" Type="http://schemas.openxmlformats.org/officeDocument/2006/relationships/hyperlink" Target="http://www.harpercollinschildrens.com/kids/authorsandillustrators/websites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com/imgres?imgurl=http://jayleigh.files.wordpress.com/2007/06/lightening-bugs.jpg&amp;imgrefurl=http://jayleigh.wordpress.com/2007/06/17/fireflies-2007/&amp;usg=__z6lI1c2ugfRl3hY5cdA_wH4DscE=&amp;h=400&amp;w=286&amp;sz=13&amp;hl=en&amp;start=23&amp;um=1&amp;tbnid=zNmNEilM0dK4VM:&amp;tbnh=124&amp;tbnw=89&amp;prev=/images?q=fireflies&amp;ndsp=18&amp;hl=en&amp;rlz=1T4DMUS_enUS246US252&amp;sa=N&amp;start=18&amp;um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google.com/imgres?imgurl=http://images.inmagine.com/img/bananastock/bs123/fvl003.jpg&amp;imgrefurl=http://www.inmagine.com/bs123/fvl003-photo&amp;usg=__hkttwhbV5cTK3Lv07Bj9A0xaj88=&amp;h=260&amp;w=400&amp;sz=25&amp;hl=en&amp;start=9&amp;um=1&amp;tbnid=SzOFiz95MefBJM:&amp;tbnh=81&amp;tbnw=124&amp;prev=/images?q=children+parents+reading&amp;um=1&amp;hl=e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images.google.com/imgres?imgurl=http://www.bellflower.org/images/117533082005parent-child-reading.jpg&amp;imgrefurl=http://www.bellflower.org/home/index.asp?page=10&amp;recordid=131&amp;returnurl=index.asp?page=10&amp;pagenumber=11&amp;pagesize=30&amp;deptid=&amp;archive=1&amp;usg=__V5SIMsQEnj48UNpUodewyhLCUTg=&amp;h=375&amp;w=250&amp;sz=123&amp;hl=en&amp;start=3&amp;um=1&amp;tbnid=uaZFlW52e87oiM:&amp;tbnh=122&amp;tbnw=81&amp;prev=/images?q=parent+reading+to+child&amp;hl=en&amp;rlz=1T4DMUS_enUS246US252&amp;um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WTb_ptFDVKb.UA8DWJzbkF;_ylu=X3oDMTBxcmZjanNrBHBvcwMzBHNlYwNzcgR2dGlkA0kxMDlfMTMw/SIG=1idbo2ti1/EXP=1245079021/**http:/images.search.yahoo.com/images/view?back=http://images.search.yahoo.com/search/images?p=children's+library&amp;ei=utf-8&amp;fr=yfp-t-106&amp;fr2=sg-gac&amp;w=500&amp;h=400&amp;imgurl=static.flickr.com/3204/3122534406_ee16b46077.jpg&amp;rurl=http://www.flickr.com/photos/angie_c/3122534406/&amp;size=162k&amp;name=Library+Children...&amp;p=children's+library&amp;oid=4689dc20fb1887aa&amp;fr2=sg-gac&amp;fusr=Angie+C&amp;no=3&amp;tt=172821&amp;sigr=11gahecji&amp;sigi=11gc614g7&amp;sigb=134jm71kp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rds.yahoo.com/_ylt=A0WTbx6pFDVKBgMANyWJzbkF;_ylu=X3oDMTBxMjZnaWE4BHBvcwM0BHNlYwNzcgR2dGlkA0kxMDlfMTMw/SIG=1hjq1k6lf/EXP=1245079081/**http:/images.search.yahoo.com/images/view?back=http://images.search.yahoo.com/search/images?p=cold+spring+harbor+public+library&amp;ei=utf-8&amp;fr=yfp-t-106&amp;w=151&amp;h=123&amp;imgurl=cshlibrary.suffolk.lib.ny.us/images/CSHL_logo_smr.jpg&amp;rurl=http://cshlibrary.suffolk.lib.ny.us/&amp;size=8k&amp;name=CSHL+logo+smr+jp...&amp;p=cold+spring+harbor+public+library&amp;oid=5d4664d2e37a0a1a&amp;fr2=&amp;no=4&amp;tt=6&amp;sigr=114dtd9ml&amp;sigi=11lv5ml11&amp;sigb=136e07773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m/imgres?imgurl=http://www.babble.com/CS/blogs/strollerderby/2008/11/08-15/kidReading.jpg&amp;imgrefurl=http://www.babble.com/CS/blogs/strollerderby/archive/2008/11/10/book-reviewers-take-kid-books-too-seriously.aspx&amp;usg=___FbCcGtyY4_ZZ4gOiyAJVC_UvLs=&amp;h=347&amp;w=468&amp;sz=63&amp;hl=en&amp;start=26&amp;um=1&amp;tbnid=_8hoofnBFax6BM:&amp;tbnh=95&amp;tbnw=128&amp;prev=/images?q=kid+reading&amp;ndsp=18&amp;hl=en&amp;rlz=1T4DMUS_enUS246US252&amp;sa=N&amp;start=18&amp;um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amazon.com/gp/reader/1571103171/ref=sib_dp_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/imgres?imgurl=http://staff.wcasd.net/teachers/elem_literacy/reading_tent_color.gif&amp;imgrefurl=http://staff.wcasd.net/teachers/elem_literacy/StudentLinks.html&amp;usg=__ekv_oAm5p7pWSz-qLX4MU24-i1k=&amp;h=362&amp;w=550&amp;sz=32&amp;hl=en&amp;start=27&amp;um=1&amp;tbnid=m5iTPEAii0_CyM:&amp;tbnh=88&amp;tbnw=133&amp;prev=/images?q=kid+reading&amp;ndsp=18&amp;hl=en&amp;rlz=1T4DMUS_enUS246US252&amp;sa=N&amp;start=18&amp;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images.google.com/imgres?imgurl=https://www.readingfirstapr.org/media/338/kid-reading.jpg&amp;imgrefurl=https://www.readingfirstapr.org/&amp;usg=__HTZfycJswTiJIhaEVIXZBKo9ePw=&amp;h=183&amp;w=199&amp;sz=14&amp;hl=en&amp;start=19&amp;um=1&amp;tbnid=6TGxnmyHYi1XBM:&amp;tbnh=96&amp;tbnw=104&amp;prev=/images?q=kid+reading&amp;ndsp=18&amp;hl=en&amp;rlz=1T4DMUS_enUS246US252&amp;sa=N&amp;start=18&amp;um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0WTb_11FjVKSSMBuh2JzbkF;_ylu=X3oDMTBxcmZjanNrBHBvcwMzBHNlYwNzcgR2dGlkA0kxMDlfMTMw/SIG=1j88aabtf/EXP=1245079541/**http:/images.search.yahoo.com/images/view?back=http://images.search.yahoo.com/search/images?p=diary+of+a+wimpy+kid&amp;ei=utf-8&amp;fr=yfp-t-106&amp;w=174&amp;h=254&amp;imgurl=i43.tower.com/cover-art/mm100625305/diary-wimpy-kid-jeff-kinney-hardcover-cover.jpg&amp;rurl=http://www.tower.com/diary-a-wimpy-kid-jeff-kinney-book/wapi/100625305&amp;size=25k&amp;name=diary+wimpy+kid+...&amp;p=diary+of+a+wimpy+kid&amp;oid=66634bfaffc0ef34&amp;fr2=&amp;no=3&amp;tt=163&amp;sigr=126l73irp&amp;sigi=12jt6c979&amp;sigb=12pc2oll2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google.com/imgres?imgurl=http://www.friendsofmashpeelibrary.org/Kid_reading_with_flashlight_op_800x531.jpg&amp;imgrefurl=http://www.friendsofmashpeelibrary.org/&amp;usg=__RzbVffUOeWkhGi1NMfKCSBio9l0=&amp;h=531&amp;w=800&amp;sz=50&amp;hl=en&amp;start=38&amp;um=1&amp;tbnid=H0fU_bbk-SSFeM:&amp;tbnh=95&amp;tbnw=143&amp;prev=/images?q=kid+reading&amp;ndsp=18&amp;hl=en&amp;rlz=1T4DMUS_enUS246US252&amp;sa=N&amp;start=36&amp;um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953000"/>
            <a:ext cx="1016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953000"/>
            <a:ext cx="16002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4572000"/>
            <a:ext cx="1143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62000" y="762000"/>
            <a:ext cx="7301999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How to Encourage</a:t>
            </a:r>
          </a:p>
          <a:p>
            <a:pPr algn="ctr">
              <a:defRPr/>
            </a:pP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Summertime Reading</a:t>
            </a:r>
          </a:p>
        </p:txBody>
      </p:sp>
      <p:pic>
        <p:nvPicPr>
          <p:cNvPr id="2054" name="Picture 7" descr="C:\Documents and Settings\lherschlein\Local Settings\Temporary Internet Files\Content.IE5\4Z8XTZVK\MCj043922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2819400"/>
            <a:ext cx="1719263" cy="171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 sz="3200" b="1" dirty="0" smtClean="0"/>
              <a:t>What to say when your child is reading aloud: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 dirty="0" smtClean="0"/>
              <a:t>You’re using the picture—how smart of you!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Does that sound right? (don’t jump in to correct!)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That sounds right, doesn’t it? 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Does that make sense?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That makes sense, doesn’t it?</a:t>
            </a:r>
          </a:p>
          <a:p>
            <a:pPr>
              <a:lnSpc>
                <a:spcPct val="90000"/>
              </a:lnSpc>
            </a:pPr>
            <a:endParaRPr lang="en-US" sz="800" i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Do the letters match the word you said</a:t>
            </a:r>
            <a:r>
              <a:rPr lang="en-US" sz="2800" i="1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en-US" sz="2800" i="1" dirty="0"/>
              <a:t>Try sounding out “the first three” and think what would make sense</a:t>
            </a:r>
            <a:r>
              <a:rPr lang="en-US" sz="2800" i="1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800" i="1" dirty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***Try not to correct…foster self-correction.</a:t>
            </a:r>
            <a:endParaRPr lang="en-US" sz="2800" i="1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a variety of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 smtClean="0"/>
              <a:t>Fiction</a:t>
            </a:r>
          </a:p>
          <a:p>
            <a:r>
              <a:rPr lang="en-US" dirty="0" smtClean="0"/>
              <a:t>Nonfiction</a:t>
            </a:r>
          </a:p>
          <a:p>
            <a:r>
              <a:rPr lang="en-US" dirty="0" smtClean="0"/>
              <a:t>Poetry </a:t>
            </a:r>
          </a:p>
          <a:p>
            <a:r>
              <a:rPr lang="en-US" dirty="0" smtClean="0"/>
              <a:t>Magazines</a:t>
            </a:r>
          </a:p>
          <a:p>
            <a:r>
              <a:rPr lang="en-US" dirty="0" smtClean="0"/>
              <a:t>Brochures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2057400"/>
            <a:ext cx="342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Book Reviews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Maps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Recipes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Joke and riddles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52578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Don’t forget picture books!</a:t>
            </a:r>
            <a:endParaRPr lang="en-US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3200" dirty="0" smtClean="0"/>
              <a:t>Non Fiction and Informational Experiences Build Background Knowledge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572000"/>
          </a:xfrm>
        </p:spPr>
        <p:txBody>
          <a:bodyPr/>
          <a:lstStyle/>
          <a:p>
            <a:r>
              <a:rPr lang="en-US" dirty="0" smtClean="0"/>
              <a:t> Interesting content creates mental files for kids.</a:t>
            </a:r>
          </a:p>
          <a:p>
            <a:endParaRPr lang="en-US" sz="800" dirty="0" smtClean="0"/>
          </a:p>
          <a:p>
            <a:r>
              <a:rPr lang="en-US" dirty="0" smtClean="0"/>
              <a:t>Information and experiences give kids a broader framework for new information they might encounter.</a:t>
            </a:r>
          </a:p>
          <a:p>
            <a:endParaRPr lang="en-US" sz="800" dirty="0" smtClean="0"/>
          </a:p>
          <a:p>
            <a:r>
              <a:rPr lang="en-US" dirty="0" smtClean="0"/>
              <a:t>When kids have lots of experiences (and vocabulary) to draw on, they have a better chance of being able to visualize and connect to what they read.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	zoos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-1246495" y="1446550"/>
            <a:ext cx="341632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museums</a:t>
            </a:r>
            <a:endParaRPr lang="en-U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5400000">
            <a:off x="7826456" y="936544"/>
            <a:ext cx="1725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landmarks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0400" y="6396335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Picture books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1217949" y="4949785"/>
            <a:ext cx="341632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Television programs</a:t>
            </a:r>
            <a:endParaRPr 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2133601"/>
            <a:ext cx="251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aquariums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173" y="0"/>
            <a:ext cx="7772400" cy="114300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>USE THE INTERNET!</a:t>
            </a:r>
            <a:br>
              <a:rPr lang="en-US" i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3" y="990600"/>
            <a:ext cx="8915400" cy="5638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http://www.trelease-on-reading.com/whatsnu-reviews-1.html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pPr marL="0" indent="0">
              <a:buNone/>
            </a:pPr>
            <a:endParaRPr lang="en-US" sz="800" dirty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www.commonsensemedia.org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(Best Books List)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Books, apps, websites, game reviews by age</a:t>
            </a:r>
          </a:p>
          <a:p>
            <a:pPr>
              <a:buNone/>
            </a:pP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http://www.guysread.com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/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Books that appeal to boy.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HarperCollins 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Children's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 Books -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http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://www.harpercollinschildrens.com/Kids/BookFinder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/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1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http://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6"/>
              </a:rPr>
              <a:t>www.kristinegeorge.com/for_students.html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(Poetry)</a:t>
            </a: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kids wondering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 find out ...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 “research” together.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How do fireflies light up?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Who made the rules for baseball?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Where do the colors in fireworks come from?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Why are those boulders shaped like that?</a:t>
            </a:r>
            <a:endParaRPr lang="en-US" sz="2800" i="1" dirty="0">
              <a:solidFill>
                <a:srgbClr val="FF0000"/>
              </a:solidFill>
            </a:endParaRPr>
          </a:p>
        </p:txBody>
      </p:sp>
      <p:pic>
        <p:nvPicPr>
          <p:cNvPr id="46082" name="Picture 2" descr="http://tbn1.google.com/images?q=tbn:zNmNEilM0dK4VM:http://jayleigh.files.wordpress.com/2007/06/lightening-bug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2895600"/>
            <a:ext cx="847725" cy="1181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Websites for parents &amp; kids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sz="2800" dirty="0" smtClean="0"/>
              <a:t>National Geographic Kids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kids.nationalgeographic.com/ </a:t>
            </a:r>
          </a:p>
          <a:p>
            <a:r>
              <a:rPr lang="en-US" sz="2800" dirty="0" smtClean="0"/>
              <a:t>CoolMath4Kids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www.coolmath4kids.com</a:t>
            </a:r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800" dirty="0" smtClean="0"/>
              <a:t>Smithsonian Kids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http://www.si.edu/Kids/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Discovery Channel 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kids.discovery.com/ </a:t>
            </a:r>
          </a:p>
          <a:p>
            <a:r>
              <a:rPr lang="en-US" sz="2800" dirty="0" smtClean="0"/>
              <a:t>My Wonderful World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http://www.mywonderfulworld.org/</a:t>
            </a:r>
          </a:p>
          <a:p>
            <a:r>
              <a:rPr lang="en-US" sz="2800" dirty="0" smtClean="0"/>
              <a:t>Time for Kids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http://www.timeforkids.com/TFK/kids</a:t>
            </a:r>
          </a:p>
          <a:p>
            <a:r>
              <a:rPr lang="en-US" sz="2800" dirty="0" smtClean="0"/>
              <a:t>Kidshealth.org  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http://kidshealth.org/kid/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026"/>
          <p:cNvSpPr txBox="1">
            <a:spLocks noChangeArrowheads="1"/>
          </p:cNvSpPr>
          <p:nvPr/>
        </p:nvSpPr>
        <p:spPr bwMode="auto">
          <a:xfrm>
            <a:off x="990600" y="1143000"/>
            <a:ext cx="78486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chemeClr val="tx2"/>
                </a:solidFill>
              </a:rPr>
              <a:t>The single most important activity for building the knowledge required for eventual success in reading is…</a:t>
            </a:r>
          </a:p>
        </p:txBody>
      </p:sp>
      <p:sp>
        <p:nvSpPr>
          <p:cNvPr id="9219" name="Text Box 1027"/>
          <p:cNvSpPr txBox="1">
            <a:spLocks noChangeArrowheads="1"/>
          </p:cNvSpPr>
          <p:nvPr/>
        </p:nvSpPr>
        <p:spPr bwMode="auto">
          <a:xfrm>
            <a:off x="1219200" y="46482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Reading Aloud to Children.</a:t>
            </a:r>
          </a:p>
        </p:txBody>
      </p:sp>
      <p:sp>
        <p:nvSpPr>
          <p:cNvPr id="9220" name="Comment 1028"/>
          <p:cNvSpPr>
            <a:spLocks noChangeArrowheads="1"/>
          </p:cNvSpPr>
          <p:nvPr/>
        </p:nvSpPr>
        <p:spPr bwMode="auto">
          <a:xfrm>
            <a:off x="7010400" y="5867400"/>
            <a:ext cx="1905000" cy="673100"/>
          </a:xfrm>
          <a:prstGeom prst="rect">
            <a:avLst/>
          </a:prstGeom>
          <a:solidFill>
            <a:srgbClr val="FCFDC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000000"/>
                </a:solidFill>
                <a:latin typeface="Geneva"/>
              </a:rPr>
              <a:t>from </a:t>
            </a:r>
            <a:r>
              <a:rPr lang="en-US" sz="1800" u="sng">
                <a:solidFill>
                  <a:srgbClr val="000000"/>
                </a:solidFill>
                <a:latin typeface="Geneva"/>
              </a:rPr>
              <a:t>A Nation At Risk,</a:t>
            </a:r>
            <a:r>
              <a:rPr lang="en-US" sz="1800">
                <a:solidFill>
                  <a:srgbClr val="000000"/>
                </a:solidFill>
                <a:latin typeface="Geneva"/>
              </a:rPr>
              <a:t> 1983</a:t>
            </a:r>
          </a:p>
        </p:txBody>
      </p:sp>
      <p:pic>
        <p:nvPicPr>
          <p:cNvPr id="8197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533400"/>
            <a:ext cx="1397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Children Who Are Read to…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•  Develop a strong sense of story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Are used to thinking along with text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Create mental pictures more readily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Have longer attention spans</a:t>
            </a:r>
          </a:p>
          <a:p>
            <a:pPr eaLnBrk="1" hangingPunct="1">
              <a:lnSpc>
                <a:spcPct val="130000"/>
              </a:lnSpc>
            </a:pPr>
            <a:r>
              <a:rPr lang="en-US" smtClean="0"/>
              <a:t>Develop the habits of readers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419600"/>
            <a:ext cx="10160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Tips for Parents: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patient. It takes time to cultivate the art of listening.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Read picture books.  Include nonfiction, (inc. biography) classics, </a:t>
            </a:r>
            <a:r>
              <a:rPr lang="en-US" sz="2800" dirty="0" smtClean="0"/>
              <a:t>poetry, nursery rhymes.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Choose books about topics your child finds interesting. (Browse the biography and nonfiction sections.)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 comfortable.  Take your time.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Ham it up- change your voice, slow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		down at important parts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562600"/>
            <a:ext cx="132080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533400"/>
            <a:ext cx="8382000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	“</a:t>
            </a:r>
            <a:r>
              <a:rPr lang="en-US" sz="3200"/>
              <a:t>When we read, we carry on an internal conversation.  We debate the evidence and evaluate what we’re reading.  We determine if it makes sense with what we already know. </a:t>
            </a:r>
          </a:p>
          <a:p>
            <a:endParaRPr lang="en-US" sz="3200"/>
          </a:p>
          <a:p>
            <a:r>
              <a:rPr lang="en-US" sz="3200"/>
              <a:t>	For children to read with understanding, they must develop these habits of mind.”</a:t>
            </a:r>
          </a:p>
          <a:p>
            <a:endParaRPr lang="en-US" sz="3200"/>
          </a:p>
          <a:p>
            <a:pPr algn="r"/>
            <a:r>
              <a:rPr lang="en-US" sz="3200"/>
              <a:t>Richard Allington</a:t>
            </a:r>
          </a:p>
          <a:p>
            <a:pPr algn="r"/>
            <a:r>
              <a:rPr lang="en-US" sz="1600"/>
              <a:t>Reading Researcher</a:t>
            </a:r>
            <a:endParaRPr lang="en-US" sz="3200"/>
          </a:p>
        </p:txBody>
      </p:sp>
      <p:pic>
        <p:nvPicPr>
          <p:cNvPr id="13315" name="Picture 6" descr="http://tbn1.google.com/images?q=tbn:SzOFiz95MefBJM:http://images.inmagine.com/img/bananastock/bs123/fvl00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988" y="4648200"/>
            <a:ext cx="17637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15400" cy="4648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"Evidence suggests one to three months of learning is lost for the average student who doesn't read during the summer," says Richard </a:t>
            </a:r>
            <a:r>
              <a:rPr lang="en-US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Allington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professor of literacy at the University of Tennessee. "The loss can be as much as </a:t>
            </a:r>
            <a:r>
              <a:rPr lang="en-US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to five months for struggling readers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."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	</a:t>
            </a:r>
            <a:endParaRPr lang="en-US" sz="2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371600" y="685800"/>
            <a:ext cx="5638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Important!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Think Aloud As You Read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495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Talk about what the words are making you picture in your mind 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Tell your child when you’re surprised, confused, wondering something, predicting something will happen…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Compare the book to others you’ve read.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Encourage your child to share his thinking with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Think Aloud As You Read </a:t>
            </a:r>
            <a:r>
              <a:rPr lang="en-US" smtClean="0">
                <a:solidFill>
                  <a:srgbClr val="FF0000"/>
                </a:solidFill>
              </a:rPr>
              <a:t>Nonfiction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Before reading, talk about what you and your child already know about the topic.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Take the time to look at the pictures, maps, graphs, read the captions and headings.</a:t>
            </a:r>
          </a:p>
          <a:p>
            <a:pPr eaLnBrk="1" hangingPunct="1">
              <a:lnSpc>
                <a:spcPct val="90000"/>
              </a:lnSpc>
            </a:pPr>
            <a:endParaRPr lang="en-US" sz="9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Stop and retell the facts you learn or find interesting.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Find ways for your child to share what he/she learns from reading.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Model “Word Solving”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you come to a big word, slow down and show your child how you sound it out.                       croc-o-</a:t>
            </a:r>
            <a:r>
              <a:rPr lang="en-US" sz="2800" dirty="0" err="1" smtClean="0"/>
              <a:t>dile</a:t>
            </a:r>
            <a:r>
              <a:rPr lang="en-US" sz="2800" dirty="0" smtClean="0"/>
              <a:t>		pa-ja-mas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If you come to an interesting word, stop and talk about its meaning. Show your child how to use clues from the sentences and pictures.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i="1" dirty="0" smtClean="0"/>
              <a:t>Jack outwitted the giant.  Sylvester was weary…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u="sng" dirty="0" smtClean="0"/>
              <a:t>Use</a:t>
            </a:r>
            <a:r>
              <a:rPr lang="en-US" sz="2800" dirty="0" smtClean="0"/>
              <a:t> the new words you “learned” together.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304800"/>
            <a:ext cx="12954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Final Thoughts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Kids need to feel like they’re part of the “Literacy Club.”  Make books a natural part of your child’s life. 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Make sure the message you’re sending is: “Reading is fun!” (not a chore!)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Talk with your child about books. Avoid quizzing.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00"/>
                </a:solidFill>
              </a:rPr>
              <a:t>Limit TV/Screen </a:t>
            </a:r>
            <a:r>
              <a:rPr lang="en-US" sz="2800" dirty="0" smtClean="0">
                <a:solidFill>
                  <a:srgbClr val="000000"/>
                </a:solidFill>
              </a:rPr>
              <a:t>time.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Read aloud to kids…as long as you can!</a:t>
            </a:r>
          </a:p>
        </p:txBody>
      </p:sp>
      <p:pic>
        <p:nvPicPr>
          <p:cNvPr id="3074" name="Picture 2" descr="http://tbn1.google.com/images?q=tbn:uaZFlW52e87oiM:http://www.bellflower.org/images/117533082005parent-child-rea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4648200"/>
            <a:ext cx="1214203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4582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“You may have tangible wealth untold:</a:t>
            </a:r>
          </a:p>
          <a:p>
            <a:pPr>
              <a:spcBef>
                <a:spcPct val="50000"/>
              </a:spcBef>
            </a:pPr>
            <a:r>
              <a:rPr lang="en-US" sz="3600"/>
              <a:t>Caskets of jewels and coffers of gold.</a:t>
            </a:r>
          </a:p>
          <a:p>
            <a:pPr>
              <a:spcBef>
                <a:spcPct val="50000"/>
              </a:spcBef>
            </a:pPr>
            <a:r>
              <a:rPr lang="en-US" sz="3600"/>
              <a:t>Richer than I you can never be---</a:t>
            </a:r>
          </a:p>
          <a:p>
            <a:pPr>
              <a:spcBef>
                <a:spcPct val="50000"/>
              </a:spcBef>
            </a:pPr>
            <a:r>
              <a:rPr lang="en-US" sz="3600"/>
              <a:t>I had a mother who read to me.”</a:t>
            </a: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 algn="r">
              <a:spcBef>
                <a:spcPct val="50000"/>
              </a:spcBef>
            </a:pPr>
            <a:r>
              <a:rPr lang="en-US"/>
              <a:t> “The Reading Mother” </a:t>
            </a:r>
          </a:p>
          <a:p>
            <a:pPr algn="r">
              <a:spcBef>
                <a:spcPct val="50000"/>
              </a:spcBef>
            </a:pPr>
            <a:r>
              <a:rPr lang="en-US"/>
              <a:t>by Strickland Gillilan </a:t>
            </a:r>
          </a:p>
          <a:p>
            <a:pPr algn="r">
              <a:spcBef>
                <a:spcPct val="50000"/>
              </a:spcBef>
            </a:pPr>
            <a:r>
              <a:rPr lang="en-US" i="1"/>
              <a:t>from</a:t>
            </a:r>
            <a:r>
              <a:rPr lang="en-US"/>
              <a:t> the </a:t>
            </a:r>
            <a:r>
              <a:rPr lang="en-US" u="sng"/>
              <a:t>Best Loved Poems </a:t>
            </a:r>
          </a:p>
          <a:p>
            <a:pPr algn="r">
              <a:spcBef>
                <a:spcPct val="50000"/>
              </a:spcBef>
            </a:pPr>
            <a:r>
              <a:rPr lang="en-US" u="sng"/>
              <a:t>of the American People, 1936</a:t>
            </a:r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191000"/>
            <a:ext cx="11938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Parental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86000"/>
          </a:xfrm>
        </p:spPr>
        <p:txBody>
          <a:bodyPr/>
          <a:lstStyle/>
          <a:p>
            <a:r>
              <a:rPr lang="en-US" dirty="0" smtClean="0"/>
              <a:t>Regardless of other activities, the best predictor of summer loss or summer gain is whether or not a child reads during the summer.</a:t>
            </a:r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04800"/>
            <a:ext cx="1574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572000"/>
            <a:ext cx="2190748" cy="1752600"/>
          </a:xfrm>
          <a:prstGeom prst="rect">
            <a:avLst/>
          </a:prstGeom>
          <a:noFill/>
        </p:spPr>
      </p:pic>
      <p:pic>
        <p:nvPicPr>
          <p:cNvPr id="1028" name="Picture 4" descr="Go to full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4800600"/>
            <a:ext cx="1190625" cy="96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Younger readers (below third grade) should aim for 15 minutes a day.</a:t>
            </a:r>
          </a:p>
          <a:p>
            <a:endParaRPr lang="en-US" dirty="0" smtClean="0"/>
          </a:p>
          <a:p>
            <a:r>
              <a:rPr lang="en-US" dirty="0" smtClean="0"/>
              <a:t>Older readers should read a minimum of five books during the summer.</a:t>
            </a:r>
            <a:endParaRPr lang="en-US" dirty="0"/>
          </a:p>
        </p:txBody>
      </p:sp>
      <p:pic>
        <p:nvPicPr>
          <p:cNvPr id="37890" name="Picture 2" descr="http://tbn0.google.com/images?q=tbn:_8hoofnBFax6BM:http://www.babble.com/CS/blogs/strollerderby/2008/11/08-15/kidRea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5105400"/>
            <a:ext cx="1676400" cy="1244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From “Better Than Life” </a:t>
            </a:r>
            <a:br>
              <a:rPr lang="en-US" dirty="0" smtClean="0"/>
            </a:br>
            <a:r>
              <a:rPr lang="en-US" sz="2400" dirty="0" smtClean="0"/>
              <a:t>by Daniel </a:t>
            </a:r>
            <a:r>
              <a:rPr lang="en-US" sz="2400" dirty="0" err="1" smtClean="0"/>
              <a:t>Pennac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“You can’t make people read. Any more than you can make them love, or dream.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Mind you, you can always try. Go ahead.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“Love me!” “Dream!”  “Read!”  “Read, I said, for Christ’s sake, I’m ordering you to read!”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“Go up to your room and read!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result?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791200" y="58674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utter </a:t>
            </a:r>
            <a:r>
              <a:rPr lang="en-US" dirty="0" smtClean="0">
                <a:solidFill>
                  <a:srgbClr val="FF0000"/>
                </a:solidFill>
              </a:rPr>
              <a:t>failure.”</a:t>
            </a:r>
            <a:endParaRPr lang="en-US" i="1" dirty="0">
              <a:solidFill>
                <a:srgbClr val="FF0000"/>
              </a:solidFill>
            </a:endParaRPr>
          </a:p>
        </p:txBody>
      </p:sp>
      <p:pic>
        <p:nvPicPr>
          <p:cNvPr id="39938" name="Picture 2" descr="Better than Lif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228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Parents Can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 Make time for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-schedule it into your day </a:t>
            </a:r>
            <a:r>
              <a:rPr lang="en-US" sz="1800" dirty="0" smtClean="0"/>
              <a:t>(waiting until right before bedtime doesn’t always work)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 Make reading a family affair.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family reading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listen to books in the car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- subscribe to newspapers, magazines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505200"/>
            <a:ext cx="12446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Make reading a part of your routine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Bring books to the beach, on vacation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Visit the library regularly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Browse at bookstores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Read to your kids while they eat breakfast (bathe, settle in for bed, wait for friends to arrive…)</a:t>
            </a:r>
            <a:endParaRPr lang="en-US" dirty="0"/>
          </a:p>
        </p:txBody>
      </p:sp>
      <p:pic>
        <p:nvPicPr>
          <p:cNvPr id="41986" name="Picture 2" descr="http://tbn3.google.com/images?q=tbn:m5iTPEAii0_CyM:http://staff.wcasd.net/teachers/elem_literacy/reading_tent_color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667000"/>
            <a:ext cx="1266825" cy="838201"/>
          </a:xfrm>
          <a:prstGeom prst="rect">
            <a:avLst/>
          </a:prstGeom>
          <a:noFill/>
        </p:spPr>
      </p:pic>
      <p:pic>
        <p:nvPicPr>
          <p:cNvPr id="41988" name="Picture 4" descr="http://tbn1.google.com/images?q=tbn:6TGxnmyHYi1XBM:https://www.readingfirstapr.org/media/338/kid-readin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3505200"/>
            <a:ext cx="990600" cy="914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534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Honor children’s choices.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sz="2800" dirty="0" smtClean="0"/>
              <a:t>- comics, series books, jokes &amp; riddles, poetry, 			</a:t>
            </a:r>
            <a:r>
              <a:rPr lang="en-US" sz="2800" u="sng" dirty="0" smtClean="0"/>
              <a:t>rereads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Encourage informational reading.</a:t>
            </a: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  <a:r>
              <a:rPr lang="en-US" sz="2800" dirty="0" smtClean="0"/>
              <a:t>-  online “research”, nonfiction, magazines, newspapers, directions, recipes, brochures</a:t>
            </a: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• Avoid pushing kids to “challenge” themselves.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		</a:t>
            </a:r>
            <a:endParaRPr lang="en-US" sz="2800" dirty="0" smtClean="0"/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4876800"/>
            <a:ext cx="10795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Picture 2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0"/>
            <a:ext cx="847725" cy="12382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5867400"/>
            <a:ext cx="30480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Try to avoid bribery!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“Success breeds success”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610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Lucida Grande" charset="0"/>
              </a:rPr>
              <a:t>Kids need high-success reading.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solidFill>
                  <a:srgbClr val="000000"/>
                </a:solidFill>
                <a:latin typeface="Lucida Grande" charset="0"/>
              </a:rPr>
              <a:t>(99% word recognition and 90% comprehension)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100" dirty="0" smtClean="0">
              <a:solidFill>
                <a:srgbClr val="000000"/>
              </a:solidFill>
              <a:latin typeface="Lucida Grande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Lucida Grande" charset="0"/>
              </a:rPr>
              <a:t>Hard reading doesn’t produce growth and can turn kids off from reading.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FF0000"/>
              </a:solidFill>
              <a:latin typeface="Lucida Grande" charset="0"/>
            </a:endParaRPr>
          </a:p>
        </p:txBody>
      </p:sp>
      <p:pic>
        <p:nvPicPr>
          <p:cNvPr id="21506" name="Picture 2" descr="http://tbn0.google.com/images?q=tbn:H0fU_bbk-SSFeM:http://www.friendsofmashpeelibrary.org/Kid_reading_with_flashlight_op_800x53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3276600"/>
            <a:ext cx="1971675" cy="1309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928</Words>
  <Application>Microsoft Office PowerPoint</Application>
  <PresentationFormat>On-screen Show (4:3)</PresentationFormat>
  <Paragraphs>198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Geneva</vt:lpstr>
      <vt:lpstr>Lucida Grande</vt:lpstr>
      <vt:lpstr>Times</vt:lpstr>
      <vt:lpstr>Blank Presentation</vt:lpstr>
      <vt:lpstr>PowerPoint Presentation</vt:lpstr>
      <vt:lpstr>PowerPoint Presentation</vt:lpstr>
      <vt:lpstr>Parental Pressure</vt:lpstr>
      <vt:lpstr>The good news is…</vt:lpstr>
      <vt:lpstr>From “Better Than Life”  by Daniel Pennac</vt:lpstr>
      <vt:lpstr>What Parents Can Do</vt:lpstr>
      <vt:lpstr>Make reading a part of your routine</vt:lpstr>
      <vt:lpstr>PowerPoint Presentation</vt:lpstr>
      <vt:lpstr>“Success breeds success”</vt:lpstr>
      <vt:lpstr>What to say when your child is reading aloud:</vt:lpstr>
      <vt:lpstr>Read a variety of materials</vt:lpstr>
      <vt:lpstr>Non Fiction and Informational Experiences Build Background Knowledge</vt:lpstr>
      <vt:lpstr> USE THE INTERNET! </vt:lpstr>
      <vt:lpstr>Get kids wondering</vt:lpstr>
      <vt:lpstr>Websites for parents &amp; kids</vt:lpstr>
      <vt:lpstr>PowerPoint Presentation</vt:lpstr>
      <vt:lpstr>Children Who Are Read to…</vt:lpstr>
      <vt:lpstr>Tips for Parents:</vt:lpstr>
      <vt:lpstr>PowerPoint Presentation</vt:lpstr>
      <vt:lpstr>Think Aloud As You Read</vt:lpstr>
      <vt:lpstr>Think Aloud As You Read Nonfiction</vt:lpstr>
      <vt:lpstr>Model “Word Solving”</vt:lpstr>
      <vt:lpstr>Final Thoughts</vt:lpstr>
      <vt:lpstr>PowerPoint Presentation</vt:lpstr>
    </vt:vector>
  </TitlesOfParts>
  <Company>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 x</dc:creator>
  <cp:lastModifiedBy>Herschlein, Lynn</cp:lastModifiedBy>
  <cp:revision>112</cp:revision>
  <dcterms:created xsi:type="dcterms:W3CDTF">2006-10-22T21:32:51Z</dcterms:created>
  <dcterms:modified xsi:type="dcterms:W3CDTF">2015-06-12T13:14:25Z</dcterms:modified>
</cp:coreProperties>
</file>